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57" r:id="rId6"/>
    <p:sldId id="259" r:id="rId7"/>
    <p:sldId id="264"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98"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A%D8%B3%D9%88%D9%8A%D9%82" TargetMode="External"/><Relationship Id="rId2" Type="http://schemas.openxmlformats.org/officeDocument/2006/relationships/hyperlink" Target="https://ar.wikipedia.org/wiki/%D8%A8%D9%8A%D8%B9" TargetMode="External"/><Relationship Id="rId1" Type="http://schemas.openxmlformats.org/officeDocument/2006/relationships/slideLayout" Target="../slideLayouts/slideLayout2.xml"/><Relationship Id="rId6" Type="http://schemas.openxmlformats.org/officeDocument/2006/relationships/hyperlink" Target="https://ar.wikipedia.org/wiki/%D8%AD%D9%85%D9%84%D8%A9_%D8%A5%D8%B9%D9%84%D8%A7%D9%86%D9%8A%D8%A9" TargetMode="External"/><Relationship Id="rId5" Type="http://schemas.openxmlformats.org/officeDocument/2006/relationships/hyperlink" Target="https://ar.wikipedia.org/wiki/%D8%A5%D8%B9%D9%84%D8%A7%D9%86" TargetMode="External"/><Relationship Id="rId4" Type="http://schemas.openxmlformats.org/officeDocument/2006/relationships/hyperlink" Target="https://ar.wikipedia.org/wiki/%D8%A7%D9%84%D8%A8%D8%A7%D8%AD%D8%A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r.wikipedia.org/wiki/%D9%86%D8%B8%D8%B1%D9%8A%D8%A9_%D8%A7%D9%84%D8%B0%D9%83%D8%A7%D8%A1%D8%A7%D8%AA_%D8%A7%D9%84%D9%85%D8%AA%D8%B9%D8%AF%D8%AF%D8%A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dirty="0" smtClean="0"/>
              <a:t/>
            </a:r>
            <a:br>
              <a:rPr lang="ar-EG" dirty="0" smtClean="0"/>
            </a:br>
            <a:r>
              <a:rPr lang="ar-EG" dirty="0" smtClean="0"/>
              <a:t>حاسب آلى</a:t>
            </a:r>
            <a:br>
              <a:rPr lang="ar-EG" dirty="0" smtClean="0"/>
            </a:br>
            <a:r>
              <a:rPr lang="ar-EG" dirty="0" smtClean="0"/>
              <a:t>المحاضرة الثانية من اسبوع الاجازة </a:t>
            </a:r>
            <a:br>
              <a:rPr lang="ar-EG" dirty="0" smtClean="0"/>
            </a:br>
            <a:r>
              <a:rPr lang="ar-EG" dirty="0" smtClean="0"/>
              <a:t>البوربوينت «العروض التقديمية»</a:t>
            </a:r>
            <a:endParaRPr lang="ar-EG" dirty="0"/>
          </a:p>
        </p:txBody>
      </p:sp>
      <p:sp>
        <p:nvSpPr>
          <p:cNvPr id="3" name="Subtitle 2"/>
          <p:cNvSpPr>
            <a:spLocks noGrp="1"/>
          </p:cNvSpPr>
          <p:nvPr>
            <p:ph type="subTitle" idx="1"/>
          </p:nvPr>
        </p:nvSpPr>
        <p:spPr/>
        <p:txBody>
          <a:bodyPr/>
          <a:lstStyle/>
          <a:p>
            <a:r>
              <a:rPr lang="ar-EG" dirty="0" smtClean="0"/>
              <a:t>الفرقة الثانية عام شعبة بيولوجى ورياضيات </a:t>
            </a:r>
          </a:p>
          <a:p>
            <a:r>
              <a:rPr lang="ar-EG" dirty="0" smtClean="0"/>
              <a:t>دكتورة رحاب يحيي</a:t>
            </a:r>
            <a:endParaRPr lang="ar-EG" dirty="0"/>
          </a:p>
        </p:txBody>
      </p:sp>
    </p:spTree>
    <p:extLst>
      <p:ext uri="{BB962C8B-B14F-4D97-AF65-F5344CB8AC3E}">
        <p14:creationId xmlns:p14="http://schemas.microsoft.com/office/powerpoint/2010/main" val="14999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553200"/>
          </a:xfrm>
        </p:spPr>
        <p:txBody>
          <a:bodyPr>
            <a:normAutofit fontScale="92500" lnSpcReduction="10000"/>
          </a:bodyPr>
          <a:lstStyle/>
          <a:p>
            <a:r>
              <a:rPr lang="ar-EG" dirty="0"/>
              <a:t>11. التنوع في الحركة والعرض لمحاولة البعد عن الملل وجذب انتباه الطلاب 0</a:t>
            </a:r>
            <a:br>
              <a:rPr lang="ar-EG" dirty="0"/>
            </a:br>
            <a:r>
              <a:rPr lang="ar-EG" dirty="0"/>
              <a:t>12. الحرص على استخدام تصميماً موحداً ً في جميع الشرائح 0</a:t>
            </a:r>
            <a:br>
              <a:rPr lang="ar-EG" dirty="0"/>
            </a:br>
            <a:r>
              <a:rPr lang="ar-EG" dirty="0"/>
              <a:t>13. الاعتدال في استخدام الألوان والحركة والصور وعدم المبالغة مما يؤثر على تركيز الطالب ويؤدي إلى تشتيت ذهنه والبعد به عن الهدف المراد تحقيقه 0</a:t>
            </a:r>
            <a:br>
              <a:rPr lang="ar-EG" dirty="0"/>
            </a:br>
            <a:r>
              <a:rPr lang="ar-EG" dirty="0"/>
              <a:t>14. أن يكون الخط كبيراً وواضحاً يمكن رؤيته من أي مكان في قاعة الصف 0</a:t>
            </a:r>
            <a:br>
              <a:rPr lang="ar-EG" dirty="0"/>
            </a:br>
            <a:r>
              <a:rPr lang="ar-EG" dirty="0"/>
              <a:t>15. أن لا يتجاوز عدد الأسطر في الشريحة الواحد ستة أسطر 0</a:t>
            </a:r>
            <a:br>
              <a:rPr lang="ar-EG" dirty="0"/>
            </a:br>
            <a:r>
              <a:rPr lang="ar-EG" dirty="0"/>
              <a:t>16. أن لا يزيد عدد الكلمات في السطر الواحد عن ست كلمات 0</a:t>
            </a:r>
            <a:br>
              <a:rPr lang="ar-EG" dirty="0"/>
            </a:br>
            <a:r>
              <a:rPr lang="ar-EG" dirty="0"/>
              <a:t>17. أن تكون لغة العرض وعباراته بسيطة وواضحة لكل التلاميذ</a:t>
            </a:r>
            <a:br>
              <a:rPr lang="ar-EG" dirty="0"/>
            </a:br>
            <a:endParaRPr lang="ar-EG" dirty="0"/>
          </a:p>
        </p:txBody>
      </p:sp>
    </p:spTree>
    <p:extLst>
      <p:ext uri="{BB962C8B-B14F-4D97-AF65-F5344CB8AC3E}">
        <p14:creationId xmlns:p14="http://schemas.microsoft.com/office/powerpoint/2010/main" val="6523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fontScale="92500" lnSpcReduction="10000"/>
          </a:bodyPr>
          <a:lstStyle/>
          <a:p>
            <a:r>
              <a:rPr lang="ar-EG" dirty="0"/>
              <a:t>18. لا يعرض في الشريحة الواحدة أكثر من جزئية أو موضوع 0</a:t>
            </a:r>
            <a:br>
              <a:rPr lang="ar-EG" dirty="0"/>
            </a:br>
            <a:r>
              <a:rPr lang="ar-EG" dirty="0"/>
              <a:t>19. أن لا يعرض في الشريحة الواحدة أكثر من صورة أو نموذج أو رسم بياني ما لم تكن مترابطة 0</a:t>
            </a:r>
            <a:br>
              <a:rPr lang="ar-EG" dirty="0"/>
            </a:br>
            <a:r>
              <a:rPr lang="ar-EG" dirty="0"/>
              <a:t>20. إبراز الكلمات المهمة بلون مميز وواضح 0</a:t>
            </a:r>
            <a:br>
              <a:rPr lang="ar-EG" dirty="0"/>
            </a:br>
            <a:r>
              <a:rPr lang="ar-EG" dirty="0"/>
              <a:t>21. الحرص على أن يحتوي العرض على عناصر تشويق كالصور والرسوم والمؤثرات الصوتية 0</a:t>
            </a:r>
            <a:br>
              <a:rPr lang="ar-EG" dirty="0"/>
            </a:br>
            <a:r>
              <a:rPr lang="ar-EG" dirty="0"/>
              <a:t>22. استخدام تأثيرات الحركة على العناصر مما يتيح عرض العناصر تدريجياً وليس دفعة واحدة 0</a:t>
            </a:r>
            <a:br>
              <a:rPr lang="ar-EG" dirty="0"/>
            </a:br>
            <a:r>
              <a:rPr lang="ar-EG" dirty="0"/>
              <a:t>23. الإشارة إلى صلة الشريحة بما قبلها أو بعدها في حالة ارتباط محتواها بما قبله أو بعده من خلال عبارة ( يتبع أو تابع ) 0</a:t>
            </a:r>
            <a:br>
              <a:rPr lang="ar-EG" dirty="0"/>
            </a:br>
            <a:r>
              <a:rPr lang="ar-EG" dirty="0"/>
              <a:t>24. الحرص على كتابة صفحة الملاحظات لتعين على شرح محتويات الشرائح 0</a:t>
            </a:r>
            <a:br>
              <a:rPr lang="ar-EG" dirty="0"/>
            </a:br>
            <a:r>
              <a:rPr lang="ar-EG" dirty="0"/>
              <a:t>25. مراجعة المحتوى من حيث دقة المعلومة وصحتها ومن حيث سلامتها اللغوية والإملائية</a:t>
            </a:r>
          </a:p>
          <a:p>
            <a:endParaRPr lang="ar-EG" dirty="0"/>
          </a:p>
        </p:txBody>
      </p:sp>
    </p:spTree>
    <p:extLst>
      <p:ext uri="{BB962C8B-B14F-4D97-AF65-F5344CB8AC3E}">
        <p14:creationId xmlns:p14="http://schemas.microsoft.com/office/powerpoint/2010/main" val="38729239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a:t>من يستخدم العروض التقديمية</a:t>
            </a:r>
            <a:br>
              <a:rPr lang="ar-EG" dirty="0"/>
            </a:br>
            <a:endParaRPr lang="ar-EG" dirty="0"/>
          </a:p>
        </p:txBody>
      </p:sp>
      <p:sp>
        <p:nvSpPr>
          <p:cNvPr id="3" name="Content Placeholder 2"/>
          <p:cNvSpPr>
            <a:spLocks noGrp="1"/>
          </p:cNvSpPr>
          <p:nvPr>
            <p:ph idx="1"/>
          </p:nvPr>
        </p:nvSpPr>
        <p:spPr/>
        <p:txBody>
          <a:bodyPr/>
          <a:lstStyle/>
          <a:p>
            <a:r>
              <a:rPr lang="ar-EG" dirty="0" smtClean="0"/>
              <a:t>مسؤولو</a:t>
            </a:r>
            <a:r>
              <a:rPr lang="ar-EG" dirty="0"/>
              <a:t> </a:t>
            </a:r>
            <a:r>
              <a:rPr lang="ar-EG" dirty="0">
                <a:hlinkClick r:id="rId2" tooltip="بيع"/>
              </a:rPr>
              <a:t>المبيعات</a:t>
            </a:r>
            <a:r>
              <a:rPr lang="ar-EG" dirty="0"/>
              <a:t> </a:t>
            </a:r>
            <a:r>
              <a:rPr lang="ar-EG" dirty="0">
                <a:hlinkClick r:id="rId3" tooltip="تسويق"/>
              </a:rPr>
              <a:t>والتسويق</a:t>
            </a:r>
            <a:endParaRPr lang="ar-EG" dirty="0"/>
          </a:p>
          <a:p>
            <a:r>
              <a:rPr lang="ar-EG" dirty="0">
                <a:hlinkClick r:id="rId4" tooltip="الباحث"/>
              </a:rPr>
              <a:t>الباحثون</a:t>
            </a:r>
            <a:endParaRPr lang="ar-EG" dirty="0"/>
          </a:p>
          <a:p>
            <a:r>
              <a:rPr lang="ar-EG" dirty="0"/>
              <a:t>رجال </a:t>
            </a:r>
            <a:r>
              <a:rPr lang="ar-EG" dirty="0">
                <a:hlinkClick r:id="rId5" tooltip="إعلان"/>
              </a:rPr>
              <a:t>الدعاية والإعلان</a:t>
            </a:r>
            <a:r>
              <a:rPr lang="ar-EG" dirty="0"/>
              <a:t> في عرض الأبحاث التسويقية </a:t>
            </a:r>
            <a:r>
              <a:rPr lang="ar-EG" dirty="0">
                <a:hlinkClick r:id="rId6" tooltip="حملة إعلانية"/>
              </a:rPr>
              <a:t>والحملات الإعلانية</a:t>
            </a:r>
            <a:endParaRPr lang="ar-EG" dirty="0"/>
          </a:p>
          <a:p>
            <a:r>
              <a:rPr lang="ar-EG" dirty="0"/>
              <a:t>الأكاديميون</a:t>
            </a:r>
          </a:p>
          <a:p>
            <a:r>
              <a:rPr lang="ar-EG" dirty="0"/>
              <a:t>المعلمون والطلاب في عرض الدروس والمشاريع</a:t>
            </a:r>
          </a:p>
          <a:p>
            <a:endParaRPr lang="ar-EG" dirty="0"/>
          </a:p>
        </p:txBody>
      </p:sp>
    </p:spTree>
    <p:extLst>
      <p:ext uri="{BB962C8B-B14F-4D97-AF65-F5344CB8AC3E}">
        <p14:creationId xmlns:p14="http://schemas.microsoft.com/office/powerpoint/2010/main" val="342966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dirty="0"/>
              <a:t>ما الذي يجب الاهتمام به أثناء الاعداد للعروض التقديمية</a:t>
            </a:r>
            <a:r>
              <a:rPr lang="ar-EG" dirty="0" smtClean="0"/>
              <a:t>؟</a:t>
            </a:r>
            <a:r>
              <a:rPr lang="ar-EG" dirty="0"/>
              <a:t/>
            </a:r>
            <a:br>
              <a:rPr lang="ar-EG" dirty="0"/>
            </a:br>
            <a:endParaRPr lang="ar-EG"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r>
              <a:rPr lang="ar-EG" dirty="0" smtClean="0"/>
              <a:t>مشاركة </a:t>
            </a:r>
            <a:r>
              <a:rPr lang="ar-EG" dirty="0"/>
              <a:t>العروض التقديمية باحترافية يجب أن تراعي كل </a:t>
            </a:r>
            <a:r>
              <a:rPr lang="ar-EG" dirty="0" smtClean="0"/>
              <a:t>من</a:t>
            </a:r>
          </a:p>
          <a:p>
            <a:endParaRPr lang="ar-EG" dirty="0"/>
          </a:p>
          <a:p>
            <a:r>
              <a:rPr lang="ar-EG" b="1" dirty="0" smtClean="0"/>
              <a:t>الجمهور</a:t>
            </a:r>
          </a:p>
          <a:p>
            <a:endParaRPr lang="ar-EG" dirty="0"/>
          </a:p>
          <a:p>
            <a:r>
              <a:rPr lang="ar-EG" dirty="0" smtClean="0"/>
              <a:t>يحتاج </a:t>
            </a:r>
            <a:r>
              <a:rPr lang="ar-EG" dirty="0"/>
              <a:t>مقدم العروض التقديمية أن يعرف ما أهم سمات الجمهور، أكبراحتياجاتهم بخصوص هذا الموضوع، ومقدار معرفتهم السابقة بخصو هذا الموضوع، وما يحتاجوا أن يعرفوه</a:t>
            </a:r>
            <a:r>
              <a:rPr lang="ar-EG" dirty="0" smtClean="0"/>
              <a:t>.</a:t>
            </a:r>
          </a:p>
          <a:p>
            <a:endParaRPr lang="ar-EG" dirty="0"/>
          </a:p>
          <a:p>
            <a:r>
              <a:rPr lang="ar-EG" b="1" dirty="0" smtClean="0"/>
              <a:t>المحتوى</a:t>
            </a:r>
          </a:p>
          <a:p>
            <a:endParaRPr lang="ar-EG" b="1" dirty="0"/>
          </a:p>
          <a:p>
            <a:r>
              <a:rPr lang="ar-EG" dirty="0"/>
              <a:t>تشتمل العروض التقديمية الاحترافية على مقدمة، قلب، خاتمة. ولكل منهم غرض وسمات مختلفة، لذلك يحتاج مقدم العرض التقديمي ان يعد مقدمة تجذب الانتباه، وتوضح أهداف العرض. وفي قلب العرض التقديمي يحتاج للتأكد من أنه قام بتغطية الأهداف الرئيسية للعرض التقديمي، بتسلسل منطقي وسلس. أيضا يجب أن يشمل العرض التقديمي الناجح على وقت للأسئلة، وختام قوي يلخص هدف وموضوع العرض</a:t>
            </a:r>
            <a:r>
              <a:rPr lang="ar-EG" dirty="0" smtClean="0"/>
              <a:t>.</a:t>
            </a:r>
          </a:p>
          <a:p>
            <a:endParaRPr lang="ar-EG" dirty="0"/>
          </a:p>
          <a:p>
            <a:r>
              <a:rPr lang="ar-EG" dirty="0" smtClean="0"/>
              <a:t>.</a:t>
            </a:r>
            <a:endParaRPr lang="ar-EG" dirty="0"/>
          </a:p>
          <a:p>
            <a:endParaRPr lang="ar-EG" dirty="0"/>
          </a:p>
        </p:txBody>
      </p:sp>
    </p:spTree>
    <p:extLst>
      <p:ext uri="{BB962C8B-B14F-4D97-AF65-F5344CB8AC3E}">
        <p14:creationId xmlns:p14="http://schemas.microsoft.com/office/powerpoint/2010/main" val="9633569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845208"/>
          </a:xfrm>
        </p:spPr>
        <p:txBody>
          <a:bodyPr>
            <a:normAutofit fontScale="77500" lnSpcReduction="20000"/>
          </a:bodyPr>
          <a:lstStyle/>
          <a:p>
            <a:r>
              <a:rPr lang="ar-EG" b="1" dirty="0">
                <a:solidFill>
                  <a:srgbClr val="FF0000"/>
                </a:solidFill>
              </a:rPr>
              <a:t>تدعيم العرض التقديمي</a:t>
            </a:r>
          </a:p>
          <a:p>
            <a:r>
              <a:rPr lang="ar-EG" dirty="0"/>
              <a:t>يعمل كثير من المحاضرين والمدربين المحترفين على تدعيم العرض التقديمي بانشطة تخاطب </a:t>
            </a:r>
            <a:r>
              <a:rPr lang="ar-EG" dirty="0">
                <a:hlinkClick r:id="rId2" tooltip="نظرية الذكاءات المتعددة"/>
              </a:rPr>
              <a:t>الذكاءات المتعددة</a:t>
            </a:r>
            <a:r>
              <a:rPr lang="ar-EG" dirty="0"/>
              <a:t>، مع وسائل تفاعلية تناسب الجمهور وهدف العرض. </a:t>
            </a:r>
            <a:endParaRPr lang="ar-EG" dirty="0" smtClean="0"/>
          </a:p>
          <a:p>
            <a:endParaRPr lang="ar-EG" dirty="0"/>
          </a:p>
          <a:p>
            <a:r>
              <a:rPr lang="ar-EG" b="1" dirty="0">
                <a:solidFill>
                  <a:srgbClr val="FF0000"/>
                </a:solidFill>
              </a:rPr>
              <a:t>تكوين الشرائح</a:t>
            </a:r>
            <a:r>
              <a:rPr lang="ar-EG" baseline="30000" dirty="0">
                <a:solidFill>
                  <a:srgbClr val="FF0000"/>
                </a:solidFill>
              </a:rPr>
              <a:t>[</a:t>
            </a:r>
            <a:endParaRPr lang="ar-EG" b="1" dirty="0">
              <a:solidFill>
                <a:srgbClr val="FF0000"/>
              </a:solidFill>
            </a:endParaRPr>
          </a:p>
          <a:p>
            <a:r>
              <a:rPr lang="ar-EG" dirty="0"/>
              <a:t>كثيرا ما يستخدم مقدمي العروض التقديمية عرض شرائح كوسيلة ايضاح، وهناك الكثير من النصائح التي يقدمها متخصصون في اعداد الشرائح بطريقة شيقة ومساعدة للمتعلمين، مع تجنب بعض الاخطاء الشائعة بخصوص الخط، وخلفية العرض وغيرها من الملاحظات. </a:t>
            </a:r>
            <a:endParaRPr lang="ar-EG" dirty="0" smtClean="0"/>
          </a:p>
          <a:p>
            <a:r>
              <a:rPr lang="ar-EG" b="1" dirty="0" smtClean="0"/>
              <a:t>التقديم</a:t>
            </a:r>
          </a:p>
          <a:p>
            <a:r>
              <a:rPr lang="ar-EG" dirty="0" smtClean="0"/>
              <a:t>أثناء </a:t>
            </a:r>
            <a:r>
              <a:rPr lang="ar-EG" dirty="0"/>
              <a:t>تقديم العروض التقديمية يحتاج الباحثون او محاضرون للاعداد الجيد لأجهزة، ووسائل العرض، ووسائل لتدوين الملاحظات، مع اعداد القاعة بالطريقة الملائمة، مع الالتزام بالوقت والمعايير الخاصة بالعرض</a:t>
            </a:r>
          </a:p>
        </p:txBody>
      </p:sp>
    </p:spTree>
    <p:extLst>
      <p:ext uri="{BB962C8B-B14F-4D97-AF65-F5344CB8AC3E}">
        <p14:creationId xmlns:p14="http://schemas.microsoft.com/office/powerpoint/2010/main" val="4321247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anim calcmode="lin" valueType="num">
                                      <p:cBhvr>
                                        <p:cTn id="2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anim calcmode="lin" valueType="num">
                                      <p:cBhvr>
                                        <p:cTn id="2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000"/>
                                        <p:tgtEl>
                                          <p:spTgt spid="3">
                                            <p:txEl>
                                              <p:pRg st="5" end="5"/>
                                            </p:txEl>
                                          </p:spTgt>
                                        </p:tgtEl>
                                      </p:cBhvr>
                                    </p:animEffect>
                                    <p:anim calcmode="lin" valueType="num">
                                      <p:cBhvr>
                                        <p:cTn id="3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anim calcmode="lin" valueType="num">
                                      <p:cBhvr>
                                        <p:cTn id="43"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5997608"/>
          </a:xfrm>
        </p:spPr>
        <p:txBody>
          <a:bodyPr>
            <a:normAutofit fontScale="77500" lnSpcReduction="20000"/>
          </a:bodyPr>
          <a:lstStyle/>
          <a:p>
            <a:r>
              <a:rPr lang="ar-EG" dirty="0"/>
              <a:t>أهميّة برنامج البوربوينت يُمكن تلخيص أهميّة برنامج بوربوينت (</a:t>
            </a:r>
            <a:r>
              <a:rPr lang="en-US" dirty="0"/>
              <a:t>PowerPoint) </a:t>
            </a:r>
            <a:r>
              <a:rPr lang="ar-EG" dirty="0"/>
              <a:t>الذي تُصدره شركة مايكروسوفت، في النقاط الآتية</a:t>
            </a:r>
            <a:r>
              <a:rPr lang="ar-EG" dirty="0" smtClean="0"/>
              <a:t>:</a:t>
            </a:r>
          </a:p>
          <a:p>
            <a:endParaRPr lang="ar-EG" dirty="0"/>
          </a:p>
          <a:p>
            <a:r>
              <a:rPr lang="ar-EG" dirty="0" smtClean="0"/>
              <a:t>إنشاء </a:t>
            </a:r>
            <a:r>
              <a:rPr lang="ar-EG" dirty="0"/>
              <a:t>العروض التقديميّة؛ حيث يُتيح البرنامج للمُستخدمين إمكانية إنشاء عرض شرائح تحتوي معلومات وملاحظات مختلفة. إمكانيّة تقديم عرض الشرائح أمام جماهير مختلفة، ولمواضيع مختلفة؛ حيث يُمكن عرضه أمام طلاب الجامعات والمدارس</a:t>
            </a:r>
            <a:r>
              <a:rPr lang="ar-EG" dirty="0" smtClean="0"/>
              <a:t>،</a:t>
            </a:r>
          </a:p>
          <a:p>
            <a:r>
              <a:rPr lang="ar-EG" dirty="0" smtClean="0"/>
              <a:t> </a:t>
            </a:r>
            <a:r>
              <a:rPr lang="ar-EG" dirty="0"/>
              <a:t>أو يُمكن استخدامه في العروض التجاريّة في الاجتماعات أمام الموظفين وغيرهم. إمكانيّة عرض ملفات البوربوينت على معظم أجهزة المُستخدمين؛ نظراً لكونه برنامج شائع جداً بينهم</a:t>
            </a:r>
            <a:r>
              <a:rPr lang="ar-EG" dirty="0" smtClean="0"/>
              <a:t>.</a:t>
            </a:r>
          </a:p>
          <a:p>
            <a:r>
              <a:rPr lang="ar-EG" dirty="0" smtClean="0"/>
              <a:t> </a:t>
            </a:r>
            <a:r>
              <a:rPr lang="ar-EG" dirty="0"/>
              <a:t>وجود العديد من الميزات لإنشاء الشرائح؛ مثل حركات الانتقالات بين الشرائح، والرسوم المتحركة المتنوعة، والقوالب، وغيرها. إمكانيّة تخزين الشرائح بصيغ متنوعة ومختلفة؛ مثل صيغة (</a:t>
            </a:r>
            <a:r>
              <a:rPr lang="en-US" dirty="0"/>
              <a:t>GIF)، </a:t>
            </a:r>
            <a:r>
              <a:rPr lang="ar-EG" dirty="0"/>
              <a:t>وصيغة (</a:t>
            </a:r>
            <a:r>
              <a:rPr lang="en-US" dirty="0"/>
              <a:t>JPG)، </a:t>
            </a:r>
            <a:r>
              <a:rPr lang="ar-EG" dirty="0"/>
              <a:t>وصيغة (</a:t>
            </a:r>
            <a:r>
              <a:rPr lang="en-US" dirty="0"/>
              <a:t>PDF)، </a:t>
            </a:r>
            <a:r>
              <a:rPr lang="ar-EG" dirty="0"/>
              <a:t>وغيرها.</a:t>
            </a:r>
            <a:br>
              <a:rPr lang="ar-EG" dirty="0"/>
            </a:br>
            <a:endParaRPr lang="ar-EG" dirty="0"/>
          </a:p>
        </p:txBody>
      </p:sp>
    </p:spTree>
    <p:extLst>
      <p:ext uri="{BB962C8B-B14F-4D97-AF65-F5344CB8AC3E}">
        <p14:creationId xmlns:p14="http://schemas.microsoft.com/office/powerpoint/2010/main" val="91707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6172200"/>
          </a:xfrm>
        </p:spPr>
        <p:txBody>
          <a:bodyPr>
            <a:normAutofit fontScale="92500"/>
          </a:bodyPr>
          <a:lstStyle/>
          <a:p>
            <a:r>
              <a:rPr lang="ar-EG" dirty="0" smtClean="0"/>
              <a:t>يستخدم </a:t>
            </a:r>
            <a:r>
              <a:rPr lang="ar-EG" dirty="0"/>
              <a:t>البوربوينت بوصفه وسيلة من وسائل التعليم من خلال عرض الشرائح بما تحويه من معلومات سبق إعدادها وتصميمها. إمكانات ومزايا برنامج العروض التقديمية (البوربوينت): </a:t>
            </a:r>
            <a:r>
              <a:rPr lang="ar-EG" dirty="0" smtClean="0"/>
              <a:t>1</a:t>
            </a:r>
          </a:p>
          <a:p>
            <a:r>
              <a:rPr lang="ar-EG" dirty="0" smtClean="0"/>
              <a:t>. </a:t>
            </a:r>
            <a:r>
              <a:rPr lang="ar-EG" dirty="0"/>
              <a:t>سهولة إضافة الشرائح وحذفها. </a:t>
            </a:r>
            <a:endParaRPr lang="ar-EG" dirty="0" smtClean="0"/>
          </a:p>
          <a:p>
            <a:r>
              <a:rPr lang="ar-EG" dirty="0" smtClean="0"/>
              <a:t>2</a:t>
            </a:r>
            <a:r>
              <a:rPr lang="ar-EG" dirty="0"/>
              <a:t>. سهولة حفظ شرائح العرض واسترجاعها. </a:t>
            </a:r>
            <a:endParaRPr lang="ar-EG" dirty="0" smtClean="0"/>
          </a:p>
          <a:p>
            <a:r>
              <a:rPr lang="ar-EG" dirty="0" smtClean="0"/>
              <a:t>3</a:t>
            </a:r>
            <a:r>
              <a:rPr lang="ar-EG" dirty="0"/>
              <a:t>. توفير خيارات متعددة لطباعة الشرائح (شريحة كاملة، أو صفحة تحتوي مجموعة شرائح، أو صفحة الملاحظات، أو عرض مفصل). </a:t>
            </a:r>
            <a:endParaRPr lang="ar-EG" dirty="0" smtClean="0"/>
          </a:p>
          <a:p>
            <a:r>
              <a:rPr lang="ar-EG" dirty="0" smtClean="0"/>
              <a:t>4</a:t>
            </a:r>
            <a:r>
              <a:rPr lang="ar-EG" dirty="0"/>
              <a:t>. يوفر العديد من الرسوم التي يمكن إضافتها إلى الشرائح</a:t>
            </a:r>
            <a:r>
              <a:rPr lang="ar-EG" dirty="0" smtClean="0"/>
              <a:t>.</a:t>
            </a:r>
          </a:p>
          <a:p>
            <a:r>
              <a:rPr lang="ar-EG" dirty="0" smtClean="0"/>
              <a:t> </a:t>
            </a:r>
            <a:r>
              <a:rPr lang="ar-EG" dirty="0"/>
              <a:t>5. إمكانية عرض البيانات على شكل رسوم بيانية. </a:t>
            </a:r>
            <a:r>
              <a:rPr lang="ar-EG" dirty="0" smtClean="0"/>
              <a:t>6</a:t>
            </a:r>
          </a:p>
          <a:p>
            <a:r>
              <a:rPr lang="ar-EG" dirty="0" smtClean="0"/>
              <a:t>6. </a:t>
            </a:r>
            <a:r>
              <a:rPr lang="ar-EG" dirty="0"/>
              <a:t>سهولة تنسيق شرائح العرض بأشكال متعددة. </a:t>
            </a:r>
            <a:endParaRPr lang="ar-EG" dirty="0" smtClean="0"/>
          </a:p>
        </p:txBody>
      </p:sp>
    </p:spTree>
    <p:extLst>
      <p:ext uri="{BB962C8B-B14F-4D97-AF65-F5344CB8AC3E}">
        <p14:creationId xmlns:p14="http://schemas.microsoft.com/office/powerpoint/2010/main" val="35518423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7. إمكانية إضافة مقاطع فيديو إلى الشرائح.</a:t>
            </a:r>
          </a:p>
          <a:p>
            <a:r>
              <a:rPr lang="ar-EG" dirty="0"/>
              <a:t> 8. إمكانية إضافة مؤثرات صوتية وحركية على الشرائح.</a:t>
            </a:r>
          </a:p>
          <a:p>
            <a:r>
              <a:rPr lang="ar-EG" dirty="0"/>
              <a:t> 9. إمكانية نقل الشرائح بمؤثرات متعددة.</a:t>
            </a:r>
          </a:p>
          <a:p>
            <a:r>
              <a:rPr lang="ar-EG" dirty="0"/>
              <a:t> 10. إمكانية تحويل شاشة العرض إلى ما يشبه السبورة (الشاشة) السوداء. </a:t>
            </a:r>
          </a:p>
          <a:p>
            <a:r>
              <a:rPr lang="ar-EG" dirty="0"/>
              <a:t>11. إمكانية توقيت انتقال الشرائح آلياً.</a:t>
            </a:r>
          </a:p>
          <a:p>
            <a:r>
              <a:rPr lang="ar-EG" dirty="0"/>
              <a:t> 12. يمكن تقديم العرض بطرائق متعددة (على الشاشة، أو على مطويات، أو على شرائح شفافة أو على شرائح صغيرة 35 ملم)</a:t>
            </a:r>
          </a:p>
          <a:p>
            <a:endParaRPr lang="ar-EG" dirty="0"/>
          </a:p>
        </p:txBody>
      </p:sp>
    </p:spTree>
    <p:extLst>
      <p:ext uri="{BB962C8B-B14F-4D97-AF65-F5344CB8AC3E}">
        <p14:creationId xmlns:p14="http://schemas.microsoft.com/office/powerpoint/2010/main" val="35967832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a:effectLst/>
              </a:rPr>
              <a:t> استخدامات ومبادى العروض التقديمية في التعليم</a:t>
            </a:r>
            <a:endParaRPr lang="ar-E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97628726"/>
              </p:ext>
            </p:extLst>
          </p:nvPr>
        </p:nvGraphicFramePr>
        <p:xfrm>
          <a:off x="661988" y="1600200"/>
          <a:ext cx="8068236" cy="4411345"/>
        </p:xfrm>
        <a:graphic>
          <a:graphicData uri="http://schemas.openxmlformats.org/drawingml/2006/table">
            <a:tbl>
              <a:tblPr/>
              <a:tblGrid>
                <a:gridCol w="8068236"/>
              </a:tblGrid>
              <a:tr h="4411345">
                <a:tc>
                  <a:txBody>
                    <a:bodyPr/>
                    <a:lstStyle/>
                    <a:p>
                      <a:r>
                        <a:rPr lang="en-US" sz="1800" dirty="0">
                          <a:solidFill>
                            <a:srgbClr val="F24100"/>
                          </a:solidFill>
                          <a:effectLst/>
                          <a:latin typeface="Verdana"/>
                        </a:rPr>
                        <a:t/>
                      </a:r>
                      <a:br>
                        <a:rPr lang="en-US" sz="1800" dirty="0">
                          <a:solidFill>
                            <a:srgbClr val="F24100"/>
                          </a:solidFill>
                          <a:effectLst/>
                          <a:latin typeface="Verdana"/>
                        </a:rPr>
                      </a:br>
                      <a:r>
                        <a:rPr lang="en-US" sz="1800" dirty="0">
                          <a:solidFill>
                            <a:srgbClr val="F24100"/>
                          </a:solidFill>
                          <a:effectLst/>
                          <a:latin typeface="Verdana"/>
                        </a:rPr>
                        <a:t>1. </a:t>
                      </a:r>
                      <a:r>
                        <a:rPr lang="ar-EG" sz="1800" dirty="0">
                          <a:solidFill>
                            <a:schemeClr val="tx1">
                              <a:lumMod val="95000"/>
                            </a:schemeClr>
                          </a:solidFill>
                          <a:effectLst/>
                          <a:latin typeface="Verdana"/>
                        </a:rPr>
                        <a:t>عرض نتائج الدراسات والأبحاث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2. وسيلة مساعدة لتدريس ( شرح ) بعض الموضوعات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3. وسيلة مساعدة للتعلم عن طريق الحاسب أو شبكة الإنترنت ( شرائح تعطى للطلاب ليدرسوا من خلالها درساً من الدروس )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4. أن يكون العرض بديلاً عن السبورة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5. يستخدم لإثارة انتباه ودافعية الطلاب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6. كتابة وتصميم الإعلانات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7. كتابة وتصميم شرائح العرض الشفافة0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8. كتابة وتصميم الشرائح الصغيرة ( 35 مم )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مبادئ تصميم وعرض الشرائح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1. الإعداد الجيد للمحتوى الذي يراد عرضه 0</a:t>
                      </a:r>
                      <a:br>
                        <a:rPr lang="ar-EG" sz="1800" dirty="0">
                          <a:solidFill>
                            <a:schemeClr val="tx1">
                              <a:lumMod val="95000"/>
                            </a:schemeClr>
                          </a:solidFill>
                          <a:effectLst/>
                          <a:latin typeface="Verdana"/>
                        </a:rPr>
                      </a:br>
                      <a:r>
                        <a:rPr lang="ar-EG" sz="1800" dirty="0">
                          <a:solidFill>
                            <a:schemeClr val="tx1">
                              <a:lumMod val="95000"/>
                            </a:schemeClr>
                          </a:solidFill>
                          <a:effectLst/>
                          <a:latin typeface="Verdana"/>
                        </a:rPr>
                        <a:t>2. مناسبة المحتوى للزمن المخصص للعرض </a:t>
                      </a:r>
                      <a:r>
                        <a:rPr lang="ar-EG" sz="1800" dirty="0">
                          <a:solidFill>
                            <a:srgbClr val="F24100"/>
                          </a:solidFill>
                          <a:effectLst/>
                          <a:latin typeface="Verdana"/>
                        </a:rPr>
                        <a:t>0</a:t>
                      </a:r>
                    </a:p>
                  </a:txBody>
                  <a:tcPr marL="0" marR="0" marT="0" marB="0" anchor="ctr">
                    <a:lnL>
                      <a:noFill/>
                    </a:lnL>
                    <a:lnR>
                      <a:noFill/>
                    </a:lnR>
                    <a:lnT>
                      <a:noFill/>
                    </a:lnT>
                    <a:lnB>
                      <a:noFill/>
                    </a:lnB>
                  </a:tcPr>
                </a:tc>
              </a:tr>
            </a:tbl>
          </a:graphicData>
        </a:graphic>
      </p:graphicFrame>
      <p:pic>
        <p:nvPicPr>
          <p:cNvPr id="1026" name="Picture 2" descr="مُساهم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1836738"/>
            <a:ext cx="123825" cy="857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استخدامات ومبادى العروض التقديمية في التعليم : Icon_miniti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163" y="1836738"/>
            <a:ext cx="114300" cy="8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07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مبادئ تصميم وعرض الشرائح</a:t>
            </a:r>
          </a:p>
        </p:txBody>
      </p:sp>
      <p:sp>
        <p:nvSpPr>
          <p:cNvPr id="3" name="Content Placeholder 2"/>
          <p:cNvSpPr>
            <a:spLocks noGrp="1"/>
          </p:cNvSpPr>
          <p:nvPr>
            <p:ph idx="1"/>
          </p:nvPr>
        </p:nvSpPr>
        <p:spPr/>
        <p:txBody>
          <a:bodyPr>
            <a:normAutofit fontScale="77500" lnSpcReduction="20000"/>
          </a:bodyPr>
          <a:lstStyle/>
          <a:p>
            <a:pPr marL="64008" indent="0">
              <a:buNone/>
            </a:pPr>
            <a:r>
              <a:rPr lang="ar-EG" dirty="0"/>
              <a:t/>
            </a:r>
            <a:br>
              <a:rPr lang="ar-EG" dirty="0"/>
            </a:br>
            <a:r>
              <a:rPr lang="ar-EG" dirty="0"/>
              <a:t>1. الإعداد الجيد للمحتوى الذي يراد عرضه 0</a:t>
            </a:r>
            <a:br>
              <a:rPr lang="ar-EG" dirty="0"/>
            </a:br>
            <a:r>
              <a:rPr lang="ar-EG" dirty="0"/>
              <a:t>2. مناسبة المحتوى للزمن المخصص للعرض 0</a:t>
            </a:r>
            <a:br>
              <a:rPr lang="ar-EG" dirty="0"/>
            </a:br>
            <a:r>
              <a:rPr lang="ar-EG" dirty="0"/>
              <a:t>3. أن يتناسب المحتوى مع قدرات الطالب الاستيعابية والعقلية 0</a:t>
            </a:r>
            <a:br>
              <a:rPr lang="ar-EG" dirty="0"/>
            </a:br>
            <a:r>
              <a:rPr lang="ar-EG" dirty="0"/>
              <a:t>4. أن يتدرج العرض من السهل إلى الأصعب في عرض المعلومات 0</a:t>
            </a:r>
            <a:br>
              <a:rPr lang="ar-EG" dirty="0"/>
            </a:br>
            <a:r>
              <a:rPr lang="ar-EG" dirty="0"/>
              <a:t>5. أن يتم العرض للمعلومات بتسلسل منطقي 0</a:t>
            </a:r>
            <a:br>
              <a:rPr lang="ar-EG" dirty="0"/>
            </a:br>
            <a:r>
              <a:rPr lang="ar-EG" dirty="0"/>
              <a:t>6. أن يتخلل العرض بعض الصور والرسوم البيانية والنماذج التي تسهم في توضيح المعلومة وترسيخها 0</a:t>
            </a:r>
            <a:br>
              <a:rPr lang="ar-EG" dirty="0"/>
            </a:br>
            <a:r>
              <a:rPr lang="ar-EG" dirty="0"/>
              <a:t>7. أن يراعي العرض الفروق الفردية بين التلاميذ 0</a:t>
            </a:r>
            <a:br>
              <a:rPr lang="ar-EG" dirty="0"/>
            </a:br>
            <a:r>
              <a:rPr lang="ar-EG" dirty="0"/>
              <a:t>8. أن يوظف العرض باستخدام طرائق التدريس الفعالة بعيداً عن التركيز على الإلقاء والمحاضرة 0</a:t>
            </a:r>
            <a:br>
              <a:rPr lang="ar-EG" dirty="0"/>
            </a:br>
            <a:r>
              <a:rPr lang="ar-EG" dirty="0"/>
              <a:t>9. أن يوظف العرض في مراحل التدريس المختلفة بدءاً بالمقدمة والتمهيد ومروراً بالعرض وانتهاءاً بالتطبيق والتقويم 0</a:t>
            </a:r>
            <a:br>
              <a:rPr lang="ar-EG" dirty="0"/>
            </a:br>
            <a:r>
              <a:rPr lang="ar-EG" dirty="0"/>
              <a:t>10. أن تتناسب ألوان الشريحة مع بعضها البعض 0</a:t>
            </a:r>
          </a:p>
        </p:txBody>
      </p:sp>
    </p:spTree>
    <p:extLst>
      <p:ext uri="{BB962C8B-B14F-4D97-AF65-F5344CB8AC3E}">
        <p14:creationId xmlns:p14="http://schemas.microsoft.com/office/powerpoint/2010/main" val="240123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TotalTime>
  <Words>488</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 حاسب آلى المحاضرة الثانية من اسبوع الاجازة  البوربوينت «العروض التقديمية»</vt:lpstr>
      <vt:lpstr>من يستخدم العروض التقديمية </vt:lpstr>
      <vt:lpstr>ما الذي يجب الاهتمام به أثناء الاعداد للعروض التقديمية؟ </vt:lpstr>
      <vt:lpstr>PowerPoint Presentation</vt:lpstr>
      <vt:lpstr>PowerPoint Presentation</vt:lpstr>
      <vt:lpstr>PowerPoint Presentation</vt:lpstr>
      <vt:lpstr>PowerPoint Presentation</vt:lpstr>
      <vt:lpstr> استخدامات ومبادى العروض التقديمية في التعليم</vt:lpstr>
      <vt:lpstr>مبادئ تصميم وعرض الشرائح</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6</cp:revision>
  <dcterms:created xsi:type="dcterms:W3CDTF">2006-08-16T00:00:00Z</dcterms:created>
  <dcterms:modified xsi:type="dcterms:W3CDTF">2020-03-17T13:07:52Z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